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4630400" cy="8229600"/>
  <p:notesSz cx="8229600" cy="14630400"/>
  <p:embeddedFontLst>
    <p:embeddedFont>
      <p:font typeface="Libre Baskerville"/>
      <p:regular r:id="rId15"/>
    </p:embeddedFont>
    <p:embeddedFont>
      <p:font typeface="Libre Baskerville"/>
      <p:regular r:id="rId16"/>
    </p:embeddedFont>
    <p:embeddedFont>
      <p:font typeface="Libre Baskerville"/>
      <p:regular r:id="rId17"/>
    </p:embeddedFont>
    <p:embeddedFont>
      <p:font typeface="Libre Baskerville"/>
      <p:regular r:id="rId18"/>
    </p:embeddedFont>
    <p:embeddedFont>
      <p:font typeface="Open Sans"/>
      <p:regular r:id="rId19"/>
    </p:embeddedFont>
    <p:embeddedFont>
      <p:font typeface="Open Sans"/>
      <p:regular r:id="rId20"/>
    </p:embeddedFont>
    <p:embeddedFont>
      <p:font typeface="Open Sans"/>
      <p:regular r:id="rId21"/>
    </p:embeddedFont>
    <p:embeddedFont>
      <p:font typeface="Open Sans"/>
      <p:regular r:id="rId22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5" Type="http://schemas.openxmlformats.org/officeDocument/2006/relationships/font" Target="fonts/font1.fntdata"/><Relationship Id="rId16" Type="http://schemas.openxmlformats.org/officeDocument/2006/relationships/font" Target="fonts/font2.fntdata"/><Relationship Id="rId17" Type="http://schemas.openxmlformats.org/officeDocument/2006/relationships/font" Target="fonts/font3.fntdata"/><Relationship Id="rId18" Type="http://schemas.openxmlformats.org/officeDocument/2006/relationships/font" Target="fonts/font4.fntdata"/><Relationship Id="rId19" Type="http://schemas.openxmlformats.org/officeDocument/2006/relationships/font" Target="fonts/font5.fntdata"/><Relationship Id="rId20" Type="http://schemas.openxmlformats.org/officeDocument/2006/relationships/font" Target="fonts/font6.fntdata"/><Relationship Id="rId21" Type="http://schemas.openxmlformats.org/officeDocument/2006/relationships/font" Target="fonts/font7.fntdata"/><Relationship Id="rId22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2-1.png"/><Relationship Id="rId3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3-1.png"/><Relationship Id="rId3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4-1.png"/><Relationship Id="rId3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5-1.png"/><Relationship Id="rId3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6-1.png"/><Relationship Id="rId3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7-1.png"/><Relationship Id="rId3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8-1.png"/><Relationship Id="rId3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9-1.png"/><Relationship Id="rId3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4F0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BFAFF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4F0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BFAFF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4F0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BFAFF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4F0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BFAFF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4F0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BFAFF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4F0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BFAFF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4F0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BFAFF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4F0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BFAFF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5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7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8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9.xml"/><Relationship Id="rId6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3045976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403CC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Vannets kretsløp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93790" y="4094917"/>
            <a:ext cx="7556421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Vann beveger seg kontinuerlig mellom landjorda, havet og lufta. Solenergi driver denne prosessen. Vannet fordamper, danner skyer, faller som nedbør og renner tilbake til havet.</a:t>
            </a:r>
            <a:endParaRPr lang="en-US" sz="1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2005489"/>
            <a:ext cx="6892171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403CC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Solenergi som drivkraft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3309580"/>
            <a:ext cx="510302" cy="510302"/>
          </a:xfrm>
          <a:prstGeom prst="roundRect">
            <a:avLst>
              <a:gd name="adj" fmla="val 6667"/>
            </a:avLst>
          </a:prstGeom>
          <a:solidFill>
            <a:srgbClr val="EAE8F3"/>
          </a:solidFill>
          <a:ln/>
        </p:spPr>
      </p:sp>
      <p:sp>
        <p:nvSpPr>
          <p:cNvPr id="5" name="Text 2"/>
          <p:cNvSpPr/>
          <p:nvPr/>
        </p:nvSpPr>
        <p:spPr>
          <a:xfrm>
            <a:off x="878860" y="3352086"/>
            <a:ext cx="340162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650"/>
              </a:lnSpc>
              <a:buNone/>
            </a:pPr>
            <a:r>
              <a:rPr lang="en-US" sz="265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1</a:t>
            </a:r>
            <a:endParaRPr lang="en-US" sz="2650" dirty="0"/>
          </a:p>
        </p:txBody>
      </p:sp>
      <p:sp>
        <p:nvSpPr>
          <p:cNvPr id="6" name="Text 3"/>
          <p:cNvSpPr/>
          <p:nvPr/>
        </p:nvSpPr>
        <p:spPr>
          <a:xfrm>
            <a:off x="1530906" y="330958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Oppvarming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1530906" y="3799999"/>
            <a:ext cx="2927747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Energi fra sola varmer opp vann i havet og på landjorda.</a:t>
            </a:r>
            <a:endParaRPr lang="en-US" sz="1750" dirty="0"/>
          </a:p>
        </p:txBody>
      </p:sp>
      <p:sp>
        <p:nvSpPr>
          <p:cNvPr id="8" name="Shape 5"/>
          <p:cNvSpPr/>
          <p:nvPr/>
        </p:nvSpPr>
        <p:spPr>
          <a:xfrm>
            <a:off x="4685467" y="3309580"/>
            <a:ext cx="510302" cy="510302"/>
          </a:xfrm>
          <a:prstGeom prst="roundRect">
            <a:avLst>
              <a:gd name="adj" fmla="val 6667"/>
            </a:avLst>
          </a:prstGeom>
          <a:solidFill>
            <a:srgbClr val="EAE8F3"/>
          </a:solidFill>
          <a:ln/>
        </p:spPr>
      </p:sp>
      <p:sp>
        <p:nvSpPr>
          <p:cNvPr id="9" name="Text 6"/>
          <p:cNvSpPr/>
          <p:nvPr/>
        </p:nvSpPr>
        <p:spPr>
          <a:xfrm>
            <a:off x="4770537" y="3352086"/>
            <a:ext cx="340162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650"/>
              </a:lnSpc>
              <a:buNone/>
            </a:pPr>
            <a:r>
              <a:rPr lang="en-US" sz="265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2</a:t>
            </a:r>
            <a:endParaRPr lang="en-US" sz="2650" dirty="0"/>
          </a:p>
        </p:txBody>
      </p:sp>
      <p:sp>
        <p:nvSpPr>
          <p:cNvPr id="10" name="Text 7"/>
          <p:cNvSpPr/>
          <p:nvPr/>
        </p:nvSpPr>
        <p:spPr>
          <a:xfrm>
            <a:off x="5422583" y="330958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Fordampning</a:t>
            </a:r>
            <a:endParaRPr lang="en-US" sz="2200" dirty="0"/>
          </a:p>
        </p:txBody>
      </p:sp>
      <p:sp>
        <p:nvSpPr>
          <p:cNvPr id="11" name="Text 8"/>
          <p:cNvSpPr/>
          <p:nvPr/>
        </p:nvSpPr>
        <p:spPr>
          <a:xfrm>
            <a:off x="5422583" y="3799999"/>
            <a:ext cx="2927747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Vannpartikler får nok bevegelsesenergi til å fordampe.</a:t>
            </a:r>
            <a:endParaRPr lang="en-US" sz="1750" dirty="0"/>
          </a:p>
        </p:txBody>
      </p:sp>
      <p:sp>
        <p:nvSpPr>
          <p:cNvPr id="12" name="Shape 9"/>
          <p:cNvSpPr/>
          <p:nvPr/>
        </p:nvSpPr>
        <p:spPr>
          <a:xfrm>
            <a:off x="793790" y="5370671"/>
            <a:ext cx="510302" cy="510302"/>
          </a:xfrm>
          <a:prstGeom prst="roundRect">
            <a:avLst>
              <a:gd name="adj" fmla="val 6667"/>
            </a:avLst>
          </a:prstGeom>
          <a:solidFill>
            <a:srgbClr val="EAE8F3"/>
          </a:solidFill>
          <a:ln/>
        </p:spPr>
      </p:sp>
      <p:sp>
        <p:nvSpPr>
          <p:cNvPr id="13" name="Text 10"/>
          <p:cNvSpPr/>
          <p:nvPr/>
        </p:nvSpPr>
        <p:spPr>
          <a:xfrm>
            <a:off x="878860" y="5413177"/>
            <a:ext cx="340162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650"/>
              </a:lnSpc>
              <a:buNone/>
            </a:pPr>
            <a:r>
              <a:rPr lang="en-US" sz="265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3</a:t>
            </a:r>
            <a:endParaRPr lang="en-US" sz="2650" dirty="0"/>
          </a:p>
        </p:txBody>
      </p:sp>
      <p:sp>
        <p:nvSpPr>
          <p:cNvPr id="14" name="Text 11"/>
          <p:cNvSpPr/>
          <p:nvPr/>
        </p:nvSpPr>
        <p:spPr>
          <a:xfrm>
            <a:off x="1530906" y="5370671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Vanndamp</a:t>
            </a:r>
            <a:endParaRPr lang="en-US" sz="2200" dirty="0"/>
          </a:p>
        </p:txBody>
      </p:sp>
      <p:sp>
        <p:nvSpPr>
          <p:cNvPr id="15" name="Text 12"/>
          <p:cNvSpPr/>
          <p:nvPr/>
        </p:nvSpPr>
        <p:spPr>
          <a:xfrm>
            <a:off x="1530906" y="5861090"/>
            <a:ext cx="681930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Vanndampen stiger opp i atmosfæren.</a:t>
            </a:r>
            <a:endParaRPr lang="en-US" sz="1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040130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403CC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Kondensasjon og skyformasjon</a:t>
            </a:r>
            <a:endParaRPr lang="en-US" sz="445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0190" y="2797850"/>
            <a:ext cx="1134070" cy="1360884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754422" y="302466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Avkjøling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7754422" y="3515082"/>
            <a:ext cx="608218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Vanndampen stiger til kaldere luftlag og avgir energi.</a:t>
            </a:r>
            <a:endParaRPr lang="en-US" sz="175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0190" y="4158734"/>
            <a:ext cx="1134070" cy="1669852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7754422" y="4385548"/>
            <a:ext cx="3816429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Redusert bevegelsesenergi</a:t>
            </a:r>
            <a:endParaRPr lang="en-US" sz="2200" dirty="0"/>
          </a:p>
        </p:txBody>
      </p:sp>
      <p:sp>
        <p:nvSpPr>
          <p:cNvPr id="9" name="Text 4"/>
          <p:cNvSpPr/>
          <p:nvPr/>
        </p:nvSpPr>
        <p:spPr>
          <a:xfrm>
            <a:off x="7754422" y="4875967"/>
            <a:ext cx="608218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Vannmolekylene beveger seg saktere når temperaturen synker.</a:t>
            </a:r>
            <a:endParaRPr lang="en-US" sz="175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0190" y="5828586"/>
            <a:ext cx="1134070" cy="1360884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7754422" y="605540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Kondensering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7754422" y="6545818"/>
            <a:ext cx="608218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Molekylene samles til små vanndråper eller snøkrystaller.</a:t>
            </a:r>
            <a:endParaRPr lang="en-US" sz="1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942023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403CC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Nedbør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1743789" y="396025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Skyformasjon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4450675"/>
            <a:ext cx="378523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Små vanndråper samles til skyer.</a:t>
            </a:r>
            <a:endParaRPr lang="en-US" sz="175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32653" y="2104430"/>
            <a:ext cx="4564975" cy="4564975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571411" y="3900011"/>
            <a:ext cx="339328" cy="4242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4250"/>
              </a:lnSpc>
              <a:buNone/>
            </a:pPr>
            <a:r>
              <a:rPr lang="en-US" sz="265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1</a:t>
            </a:r>
            <a:endParaRPr lang="en-US" sz="2650" dirty="0"/>
          </a:p>
        </p:txBody>
      </p:sp>
      <p:sp>
        <p:nvSpPr>
          <p:cNvPr id="7" name="Text 4"/>
          <p:cNvSpPr/>
          <p:nvPr/>
        </p:nvSpPr>
        <p:spPr>
          <a:xfrm>
            <a:off x="9937790" y="264318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Vekst</a:t>
            </a:r>
            <a:endParaRPr lang="en-US" sz="2200" dirty="0"/>
          </a:p>
        </p:txBody>
      </p:sp>
      <p:sp>
        <p:nvSpPr>
          <p:cNvPr id="8" name="Text 5"/>
          <p:cNvSpPr/>
          <p:nvPr/>
        </p:nvSpPr>
        <p:spPr>
          <a:xfrm>
            <a:off x="9937790" y="3133606"/>
            <a:ext cx="3898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Dråpene vokser og blir tyngre.</a:t>
            </a:r>
            <a:endParaRPr lang="en-US" sz="1750" dirty="0"/>
          </a:p>
        </p:txBody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2653" y="2104430"/>
            <a:ext cx="4564975" cy="4564975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8170307" y="2948940"/>
            <a:ext cx="339328" cy="4242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4250"/>
              </a:lnSpc>
              <a:buNone/>
            </a:pPr>
            <a:r>
              <a:rPr lang="en-US" sz="265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2</a:t>
            </a:r>
            <a:endParaRPr lang="en-US" sz="2650" dirty="0"/>
          </a:p>
        </p:txBody>
      </p:sp>
      <p:sp>
        <p:nvSpPr>
          <p:cNvPr id="11" name="Text 7"/>
          <p:cNvSpPr/>
          <p:nvPr/>
        </p:nvSpPr>
        <p:spPr>
          <a:xfrm>
            <a:off x="9937790" y="491430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Nedbør</a:t>
            </a:r>
            <a:endParaRPr lang="en-US" sz="2200" dirty="0"/>
          </a:p>
        </p:txBody>
      </p:sp>
      <p:sp>
        <p:nvSpPr>
          <p:cNvPr id="12" name="Text 8"/>
          <p:cNvSpPr/>
          <p:nvPr/>
        </p:nvSpPr>
        <p:spPr>
          <a:xfrm>
            <a:off x="9937790" y="5404723"/>
            <a:ext cx="3898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Dråpene faller som regn eller snø når de blir store nok.</a:t>
            </a:r>
            <a:endParaRPr lang="en-US" sz="1750" dirty="0"/>
          </a:p>
        </p:txBody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2653" y="2104430"/>
            <a:ext cx="4564975" cy="4564975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7694533" y="5675114"/>
            <a:ext cx="339328" cy="4242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4250"/>
              </a:lnSpc>
              <a:buNone/>
            </a:pPr>
            <a:r>
              <a:rPr lang="en-US" sz="265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3</a:t>
            </a:r>
            <a:endParaRPr lang="en-US" sz="2650" dirty="0"/>
          </a:p>
        </p:txBody>
      </p:sp>
      <p:sp>
        <p:nvSpPr>
          <p:cNvPr id="15" name="Text 10"/>
          <p:cNvSpPr/>
          <p:nvPr/>
        </p:nvSpPr>
        <p:spPr>
          <a:xfrm>
            <a:off x="793790" y="6924556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Nedbør er et annet ord for regn, hagl eller snø.</a:t>
            </a:r>
            <a:endParaRPr lang="en-US" sz="1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721412"/>
            <a:ext cx="11100911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403CC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Energiomvandling i vannets bevegelse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399716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403CC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Potensiell energi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4578310"/>
            <a:ext cx="624470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Vann i innsjøer og isbreer høyt til fjells har potensiell energi.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7599521" y="399716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403CC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Bevegelsesenergi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7599521" y="4578310"/>
            <a:ext cx="624470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Den potensielle energien omdannes til bevegelsesenergi når vannet renner nedover.</a:t>
            </a:r>
            <a:endParaRPr lang="en-US" sz="1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2564606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18066" y="3128724"/>
            <a:ext cx="7105412" cy="6411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000"/>
              </a:lnSpc>
              <a:buNone/>
            </a:pPr>
            <a:r>
              <a:rPr lang="en-US" sz="4000" dirty="0">
                <a:solidFill>
                  <a:srgbClr val="403CC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Vannets vei tilbake til havet</a:t>
            </a:r>
            <a:endParaRPr lang="en-US" sz="4000" dirty="0"/>
          </a:p>
        </p:txBody>
      </p:sp>
      <p:sp>
        <p:nvSpPr>
          <p:cNvPr id="4" name="Shape 1"/>
          <p:cNvSpPr/>
          <p:nvPr/>
        </p:nvSpPr>
        <p:spPr>
          <a:xfrm>
            <a:off x="7303770" y="4077533"/>
            <a:ext cx="22860" cy="3590211"/>
          </a:xfrm>
          <a:prstGeom prst="roundRect">
            <a:avLst>
              <a:gd name="adj" fmla="val 134627"/>
            </a:avLst>
          </a:prstGeom>
          <a:solidFill>
            <a:srgbClr val="D0CED9"/>
          </a:solidFill>
          <a:ln/>
        </p:spPr>
      </p:sp>
      <p:sp>
        <p:nvSpPr>
          <p:cNvPr id="5" name="Shape 2"/>
          <p:cNvSpPr/>
          <p:nvPr/>
        </p:nvSpPr>
        <p:spPr>
          <a:xfrm>
            <a:off x="6491823" y="4527590"/>
            <a:ext cx="615434" cy="22860"/>
          </a:xfrm>
          <a:prstGeom prst="roundRect">
            <a:avLst>
              <a:gd name="adj" fmla="val 134627"/>
            </a:avLst>
          </a:prstGeom>
          <a:solidFill>
            <a:srgbClr val="D0CED9"/>
          </a:solidFill>
          <a:ln/>
        </p:spPr>
      </p:sp>
      <p:sp>
        <p:nvSpPr>
          <p:cNvPr id="6" name="Shape 3"/>
          <p:cNvSpPr/>
          <p:nvPr/>
        </p:nvSpPr>
        <p:spPr>
          <a:xfrm>
            <a:off x="7084397" y="4308277"/>
            <a:ext cx="461605" cy="461605"/>
          </a:xfrm>
          <a:prstGeom prst="roundRect">
            <a:avLst>
              <a:gd name="adj" fmla="val 6667"/>
            </a:avLst>
          </a:prstGeom>
          <a:solidFill>
            <a:srgbClr val="EAE8F3"/>
          </a:solidFill>
          <a:ln/>
        </p:spPr>
      </p:sp>
      <p:sp>
        <p:nvSpPr>
          <p:cNvPr id="7" name="Text 4"/>
          <p:cNvSpPr/>
          <p:nvPr/>
        </p:nvSpPr>
        <p:spPr>
          <a:xfrm>
            <a:off x="7161312" y="4346674"/>
            <a:ext cx="307658" cy="3846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400"/>
              </a:lnSpc>
              <a:buNone/>
            </a:pPr>
            <a:r>
              <a:rPr lang="en-US" sz="240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1</a:t>
            </a:r>
            <a:endParaRPr lang="en-US" sz="2400" dirty="0"/>
          </a:p>
        </p:txBody>
      </p:sp>
      <p:sp>
        <p:nvSpPr>
          <p:cNvPr id="8" name="Text 5"/>
          <p:cNvSpPr/>
          <p:nvPr/>
        </p:nvSpPr>
        <p:spPr>
          <a:xfrm>
            <a:off x="3724751" y="4282678"/>
            <a:ext cx="2564606" cy="3205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2500"/>
              </a:lnSpc>
              <a:buNone/>
            </a:pPr>
            <a:r>
              <a:rPr lang="en-US" sz="200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Nedbør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718066" y="4726186"/>
            <a:ext cx="5571292" cy="3281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Regn og snø faller over land.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7523143" y="5553313"/>
            <a:ext cx="615434" cy="22860"/>
          </a:xfrm>
          <a:prstGeom prst="roundRect">
            <a:avLst>
              <a:gd name="adj" fmla="val 134627"/>
            </a:avLst>
          </a:prstGeom>
          <a:solidFill>
            <a:srgbClr val="D0CED9"/>
          </a:solidFill>
          <a:ln/>
        </p:spPr>
      </p:sp>
      <p:sp>
        <p:nvSpPr>
          <p:cNvPr id="11" name="Shape 8"/>
          <p:cNvSpPr/>
          <p:nvPr/>
        </p:nvSpPr>
        <p:spPr>
          <a:xfrm>
            <a:off x="7084397" y="5334000"/>
            <a:ext cx="461605" cy="461605"/>
          </a:xfrm>
          <a:prstGeom prst="roundRect">
            <a:avLst>
              <a:gd name="adj" fmla="val 6667"/>
            </a:avLst>
          </a:prstGeom>
          <a:solidFill>
            <a:srgbClr val="EAE8F3"/>
          </a:solidFill>
          <a:ln/>
        </p:spPr>
      </p:sp>
      <p:sp>
        <p:nvSpPr>
          <p:cNvPr id="12" name="Text 9"/>
          <p:cNvSpPr/>
          <p:nvPr/>
        </p:nvSpPr>
        <p:spPr>
          <a:xfrm>
            <a:off x="7161312" y="5372398"/>
            <a:ext cx="307658" cy="3846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400"/>
              </a:lnSpc>
              <a:buNone/>
            </a:pPr>
            <a:r>
              <a:rPr lang="en-US" sz="240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2</a:t>
            </a:r>
            <a:endParaRPr lang="en-US" sz="2400" dirty="0"/>
          </a:p>
        </p:txBody>
      </p:sp>
      <p:sp>
        <p:nvSpPr>
          <p:cNvPr id="13" name="Text 10"/>
          <p:cNvSpPr/>
          <p:nvPr/>
        </p:nvSpPr>
        <p:spPr>
          <a:xfrm>
            <a:off x="8341042" y="5308402"/>
            <a:ext cx="2564606" cy="3205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200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Innsamling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8341042" y="5751909"/>
            <a:ext cx="5571292" cy="3281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Vannet samles i innsjøer og elver.</a:t>
            </a:r>
            <a:endParaRPr lang="en-US" sz="1600" dirty="0"/>
          </a:p>
        </p:txBody>
      </p:sp>
      <p:sp>
        <p:nvSpPr>
          <p:cNvPr id="15" name="Shape 12"/>
          <p:cNvSpPr/>
          <p:nvPr/>
        </p:nvSpPr>
        <p:spPr>
          <a:xfrm>
            <a:off x="6491823" y="6476524"/>
            <a:ext cx="615434" cy="22860"/>
          </a:xfrm>
          <a:prstGeom prst="roundRect">
            <a:avLst>
              <a:gd name="adj" fmla="val 134627"/>
            </a:avLst>
          </a:prstGeom>
          <a:solidFill>
            <a:srgbClr val="D0CED9"/>
          </a:solidFill>
          <a:ln/>
        </p:spPr>
      </p:sp>
      <p:sp>
        <p:nvSpPr>
          <p:cNvPr id="16" name="Shape 13"/>
          <p:cNvSpPr/>
          <p:nvPr/>
        </p:nvSpPr>
        <p:spPr>
          <a:xfrm>
            <a:off x="7084397" y="6257211"/>
            <a:ext cx="461605" cy="461605"/>
          </a:xfrm>
          <a:prstGeom prst="roundRect">
            <a:avLst>
              <a:gd name="adj" fmla="val 6667"/>
            </a:avLst>
          </a:prstGeom>
          <a:solidFill>
            <a:srgbClr val="EAE8F3"/>
          </a:solidFill>
          <a:ln/>
        </p:spPr>
      </p:sp>
      <p:sp>
        <p:nvSpPr>
          <p:cNvPr id="17" name="Text 14"/>
          <p:cNvSpPr/>
          <p:nvPr/>
        </p:nvSpPr>
        <p:spPr>
          <a:xfrm>
            <a:off x="7161312" y="6295608"/>
            <a:ext cx="307658" cy="3846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400"/>
              </a:lnSpc>
              <a:buNone/>
            </a:pPr>
            <a:r>
              <a:rPr lang="en-US" sz="240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3</a:t>
            </a:r>
            <a:endParaRPr lang="en-US" sz="2400" dirty="0"/>
          </a:p>
        </p:txBody>
      </p:sp>
      <p:sp>
        <p:nvSpPr>
          <p:cNvPr id="18" name="Text 15"/>
          <p:cNvSpPr/>
          <p:nvPr/>
        </p:nvSpPr>
        <p:spPr>
          <a:xfrm>
            <a:off x="3724751" y="6231612"/>
            <a:ext cx="2564606" cy="3205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2500"/>
              </a:lnSpc>
              <a:buNone/>
            </a:pPr>
            <a:r>
              <a:rPr lang="en-US" sz="200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Tilbakeføring</a:t>
            </a:r>
            <a:endParaRPr lang="en-US" sz="2000" dirty="0"/>
          </a:p>
        </p:txBody>
      </p:sp>
      <p:sp>
        <p:nvSpPr>
          <p:cNvPr id="19" name="Text 16"/>
          <p:cNvSpPr/>
          <p:nvPr/>
        </p:nvSpPr>
        <p:spPr>
          <a:xfrm>
            <a:off x="718066" y="6675120"/>
            <a:ext cx="5571292" cy="3281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Vannet renner tilbake til havet.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988463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403CC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Grunnvann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3037403"/>
            <a:ext cx="3664863" cy="1669852"/>
          </a:xfrm>
          <a:prstGeom prst="roundRect">
            <a:avLst>
              <a:gd name="adj" fmla="val 2038"/>
            </a:avLst>
          </a:prstGeom>
          <a:solidFill>
            <a:srgbClr val="EAE8F3"/>
          </a:solidFill>
          <a:ln/>
        </p:spPr>
      </p:sp>
      <p:sp>
        <p:nvSpPr>
          <p:cNvPr id="5" name="Text 2"/>
          <p:cNvSpPr/>
          <p:nvPr/>
        </p:nvSpPr>
        <p:spPr>
          <a:xfrm>
            <a:off x="1020604" y="326421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Definisjon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020604" y="3754636"/>
            <a:ext cx="321123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Grunnvann er ferskvann som ligger under bakken.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4685467" y="3037403"/>
            <a:ext cx="3664863" cy="1669852"/>
          </a:xfrm>
          <a:prstGeom prst="roundRect">
            <a:avLst>
              <a:gd name="adj" fmla="val 2038"/>
            </a:avLst>
          </a:prstGeom>
          <a:solidFill>
            <a:srgbClr val="EAE8F3"/>
          </a:solidFill>
          <a:ln/>
        </p:spPr>
      </p:sp>
      <p:sp>
        <p:nvSpPr>
          <p:cNvPr id="8" name="Text 5"/>
          <p:cNvSpPr/>
          <p:nvPr/>
        </p:nvSpPr>
        <p:spPr>
          <a:xfrm>
            <a:off x="4912281" y="326421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Lagring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4912281" y="3754636"/>
            <a:ext cx="321123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Det fyller opp porer og sprekker i jordsmonnet.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793790" y="4934069"/>
            <a:ext cx="7556421" cy="1306949"/>
          </a:xfrm>
          <a:prstGeom prst="roundRect">
            <a:avLst>
              <a:gd name="adj" fmla="val 2603"/>
            </a:avLst>
          </a:prstGeom>
          <a:solidFill>
            <a:srgbClr val="EAE8F3"/>
          </a:solidFill>
          <a:ln/>
        </p:spPr>
      </p:sp>
      <p:sp>
        <p:nvSpPr>
          <p:cNvPr id="11" name="Text 8"/>
          <p:cNvSpPr/>
          <p:nvPr/>
        </p:nvSpPr>
        <p:spPr>
          <a:xfrm>
            <a:off x="1020604" y="516088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Dannelse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1020604" y="5651302"/>
            <a:ext cx="710279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Nedbør siver ned i bakken og blir en del av grunnvannet.</a:t>
            </a:r>
            <a:endParaRPr lang="en-US" sz="1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834628"/>
            <a:ext cx="8363545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403CC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Vannets fullstendige kretsløp</a:t>
            </a:r>
            <a:endParaRPr lang="en-US" sz="44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47430" y="1997035"/>
            <a:ext cx="1614011" cy="1306949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3894892" y="2613065"/>
            <a:ext cx="318968" cy="398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4000"/>
              </a:lnSpc>
              <a:buNone/>
            </a:pPr>
            <a:r>
              <a:rPr lang="en-US" sz="250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1</a:t>
            </a:r>
            <a:endParaRPr lang="en-US" sz="2500" dirty="0"/>
          </a:p>
        </p:txBody>
      </p:sp>
      <p:sp>
        <p:nvSpPr>
          <p:cNvPr id="5" name="Text 2"/>
          <p:cNvSpPr/>
          <p:nvPr/>
        </p:nvSpPr>
        <p:spPr>
          <a:xfrm>
            <a:off x="5088255" y="222384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Fordampning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5088255" y="2714268"/>
            <a:ext cx="3425190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Vann fordamper fra hav og land.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4918115" y="3317081"/>
            <a:ext cx="8861822" cy="15240"/>
          </a:xfrm>
          <a:prstGeom prst="roundRect">
            <a:avLst>
              <a:gd name="adj" fmla="val 223256"/>
            </a:avLst>
          </a:prstGeom>
          <a:solidFill>
            <a:srgbClr val="D0CED9"/>
          </a:solidFill>
          <a:ln/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0424" y="3360658"/>
            <a:ext cx="3228022" cy="1306949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3894892" y="3814762"/>
            <a:ext cx="318968" cy="398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4000"/>
              </a:lnSpc>
              <a:buNone/>
            </a:pPr>
            <a:r>
              <a:rPr lang="en-US" sz="250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2</a:t>
            </a:r>
            <a:endParaRPr lang="en-US" sz="2500" dirty="0"/>
          </a:p>
        </p:txBody>
      </p:sp>
      <p:sp>
        <p:nvSpPr>
          <p:cNvPr id="10" name="Text 6"/>
          <p:cNvSpPr/>
          <p:nvPr/>
        </p:nvSpPr>
        <p:spPr>
          <a:xfrm>
            <a:off x="5895261" y="3587472"/>
            <a:ext cx="2490430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Kondensasjon</a:t>
            </a:r>
            <a:endParaRPr lang="en-US" sz="2200" dirty="0"/>
          </a:p>
        </p:txBody>
      </p:sp>
      <p:sp>
        <p:nvSpPr>
          <p:cNvPr id="11" name="Text 7"/>
          <p:cNvSpPr/>
          <p:nvPr/>
        </p:nvSpPr>
        <p:spPr>
          <a:xfrm>
            <a:off x="5895261" y="4077891"/>
            <a:ext cx="2490430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Vanndamp blir til skyer.</a:t>
            </a:r>
            <a:endParaRPr lang="en-US" sz="1750" dirty="0"/>
          </a:p>
        </p:txBody>
      </p:sp>
      <p:sp>
        <p:nvSpPr>
          <p:cNvPr id="12" name="Shape 8"/>
          <p:cNvSpPr/>
          <p:nvPr/>
        </p:nvSpPr>
        <p:spPr>
          <a:xfrm>
            <a:off x="5725120" y="4680704"/>
            <a:ext cx="8054816" cy="15240"/>
          </a:xfrm>
          <a:prstGeom prst="roundRect">
            <a:avLst>
              <a:gd name="adj" fmla="val 223256"/>
            </a:avLst>
          </a:prstGeom>
          <a:solidFill>
            <a:srgbClr val="D0CED9"/>
          </a:solidFill>
          <a:ln/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3418" y="4724281"/>
            <a:ext cx="4842034" cy="1306949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3894892" y="5178385"/>
            <a:ext cx="318968" cy="398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4000"/>
              </a:lnSpc>
              <a:buNone/>
            </a:pPr>
            <a:r>
              <a:rPr lang="en-US" sz="250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3</a:t>
            </a:r>
            <a:endParaRPr lang="en-US" sz="2500" dirty="0"/>
          </a:p>
        </p:txBody>
      </p:sp>
      <p:sp>
        <p:nvSpPr>
          <p:cNvPr id="15" name="Text 10"/>
          <p:cNvSpPr/>
          <p:nvPr/>
        </p:nvSpPr>
        <p:spPr>
          <a:xfrm>
            <a:off x="6702266" y="495109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Nedbør</a:t>
            </a:r>
            <a:endParaRPr lang="en-US" sz="2200" dirty="0"/>
          </a:p>
        </p:txBody>
      </p:sp>
      <p:sp>
        <p:nvSpPr>
          <p:cNvPr id="16" name="Text 11"/>
          <p:cNvSpPr/>
          <p:nvPr/>
        </p:nvSpPr>
        <p:spPr>
          <a:xfrm>
            <a:off x="6702266" y="5441513"/>
            <a:ext cx="3211354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Vann faller som regn eller snø.</a:t>
            </a:r>
            <a:endParaRPr lang="en-US" sz="1750" dirty="0"/>
          </a:p>
        </p:txBody>
      </p:sp>
      <p:sp>
        <p:nvSpPr>
          <p:cNvPr id="17" name="Shape 12"/>
          <p:cNvSpPr/>
          <p:nvPr/>
        </p:nvSpPr>
        <p:spPr>
          <a:xfrm>
            <a:off x="6532126" y="6044327"/>
            <a:ext cx="7247811" cy="15240"/>
          </a:xfrm>
          <a:prstGeom prst="roundRect">
            <a:avLst>
              <a:gd name="adj" fmla="val 223256"/>
            </a:avLst>
          </a:prstGeom>
          <a:solidFill>
            <a:srgbClr val="D0CED9"/>
          </a:solidFill>
          <a:ln/>
        </p:spPr>
      </p:sp>
      <p:pic>
        <p:nvPicPr>
          <p:cNvPr id="1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6294" y="6087904"/>
            <a:ext cx="6456164" cy="1306949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3894773" y="6542008"/>
            <a:ext cx="318968" cy="398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4000"/>
              </a:lnSpc>
              <a:buNone/>
            </a:pPr>
            <a:r>
              <a:rPr lang="en-US" sz="250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4</a:t>
            </a:r>
            <a:endParaRPr lang="en-US" sz="2500" dirty="0"/>
          </a:p>
        </p:txBody>
      </p:sp>
      <p:sp>
        <p:nvSpPr>
          <p:cNvPr id="20" name="Text 14"/>
          <p:cNvSpPr/>
          <p:nvPr/>
        </p:nvSpPr>
        <p:spPr>
          <a:xfrm>
            <a:off x="7509272" y="631471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Avrenning</a:t>
            </a:r>
            <a:endParaRPr lang="en-US" sz="2200" dirty="0"/>
          </a:p>
        </p:txBody>
      </p:sp>
      <p:sp>
        <p:nvSpPr>
          <p:cNvPr id="21" name="Text 15"/>
          <p:cNvSpPr/>
          <p:nvPr/>
        </p:nvSpPr>
        <p:spPr>
          <a:xfrm>
            <a:off x="7509272" y="6805136"/>
            <a:ext cx="415385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Vann samles og renner tilbake til havet.</a:t>
            </a:r>
            <a:endParaRPr lang="en-US" sz="1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2025-03-05T20:06:48Z</dcterms:created>
  <dcterms:modified xsi:type="dcterms:W3CDTF">2025-03-05T20:06:48Z</dcterms:modified>
</cp:coreProperties>
</file>